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12" r:id="rId4"/>
  </p:sldMasterIdLst>
  <p:sldIdLst>
    <p:sldId id="257" r:id="rId5"/>
    <p:sldId id="282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83" r:id="rId15"/>
    <p:sldId id="294" r:id="rId16"/>
    <p:sldId id="292" r:id="rId17"/>
    <p:sldId id="295" r:id="rId18"/>
    <p:sldId id="296" r:id="rId19"/>
    <p:sldId id="293" r:id="rId20"/>
    <p:sldId id="300" r:id="rId21"/>
    <p:sldId id="301" r:id="rId22"/>
    <p:sldId id="297" r:id="rId23"/>
    <p:sldId id="302" r:id="rId24"/>
    <p:sldId id="305" r:id="rId25"/>
    <p:sldId id="298" r:id="rId26"/>
    <p:sldId id="303" r:id="rId27"/>
    <p:sldId id="299" r:id="rId28"/>
    <p:sldId id="304" r:id="rId29"/>
    <p:sldId id="306" r:id="rId30"/>
    <p:sldId id="309" r:id="rId31"/>
    <p:sldId id="307" r:id="rId32"/>
    <p:sldId id="310" r:id="rId33"/>
    <p:sldId id="308" r:id="rId34"/>
    <p:sldId id="311" r:id="rId35"/>
    <p:sldId id="314" r:id="rId36"/>
    <p:sldId id="312" r:id="rId37"/>
    <p:sldId id="315" r:id="rId38"/>
    <p:sldId id="320" r:id="rId39"/>
    <p:sldId id="313" r:id="rId40"/>
    <p:sldId id="316" r:id="rId41"/>
    <p:sldId id="317" r:id="rId42"/>
    <p:sldId id="319" r:id="rId43"/>
    <p:sldId id="318" r:id="rId44"/>
    <p:sldId id="28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0"/>
  </p:normalViewPr>
  <p:slideViewPr>
    <p:cSldViewPr snapToGrid="0" snapToObjects="1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coworkers collaborating around a table">
            <a:extLst>
              <a:ext uri="{FF2B5EF4-FFF2-40B4-BE49-F238E27FC236}">
                <a16:creationId xmlns=""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902200"/>
            <a:ext cx="10572000" cy="69486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7200" dirty="0" smtClean="0"/>
              <a:t>Udemy Courses </a:t>
            </a:r>
            <a:br>
              <a:rPr lang="en-US" sz="7200" dirty="0" smtClean="0"/>
            </a:br>
            <a:r>
              <a:rPr lang="en-US" sz="7200" dirty="0"/>
              <a:t>P</a:t>
            </a:r>
            <a:r>
              <a:rPr lang="en-US" sz="7200" dirty="0" smtClean="0"/>
              <a:t>resentation </a:t>
            </a:r>
            <a:endParaRPr lang="en-US" sz="720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 smtClean="0"/>
              <a:t>EDA and Data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507" y="700754"/>
            <a:ext cx="6144426" cy="5221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2747" y="286283"/>
            <a:ext cx="39139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2</a:t>
            </a:r>
            <a:r>
              <a:rPr lang="en-US" sz="3200" b="1" i="1" dirty="0" smtClean="0"/>
              <a:t>- Pie Plot: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/>
              <a:t>most of the courses are paid.</a:t>
            </a:r>
          </a:p>
        </p:txBody>
      </p:sp>
    </p:spTree>
    <p:extLst>
      <p:ext uri="{BB962C8B-B14F-4D97-AF65-F5344CB8AC3E}">
        <p14:creationId xmlns:p14="http://schemas.microsoft.com/office/powerpoint/2010/main" val="1993600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-1" y="2955132"/>
            <a:ext cx="9733661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Relation between paid courses and number of </a:t>
            </a:r>
            <a:r>
              <a:rPr lang="en-US" sz="5400" b="1" dirty="0" smtClean="0"/>
              <a:t>subscribers </a:t>
            </a:r>
            <a:r>
              <a:rPr lang="en-US" sz="5400" b="1" i="1" dirty="0" smtClean="0"/>
              <a:t>: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7155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920" y="1422873"/>
            <a:ext cx="38968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Free courses are in demand more than paid courses.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74" y="1055717"/>
            <a:ext cx="71342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4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0" y="3613158"/>
            <a:ext cx="8734514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Number of courses in each </a:t>
            </a:r>
            <a:r>
              <a:rPr lang="en-US" sz="5400" b="1" dirty="0" smtClean="0"/>
              <a:t>subject</a:t>
            </a:r>
            <a:r>
              <a:rPr lang="en-US" sz="5400" b="1" i="1" dirty="0" smtClean="0"/>
              <a:t>: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4712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748" y="286283"/>
            <a:ext cx="31021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1- Count Plot: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17" y="1071113"/>
            <a:ext cx="10220770" cy="51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09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748" y="286283"/>
            <a:ext cx="52129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  <a:r>
              <a:rPr lang="en-US" sz="3200" dirty="0" smtClean="0"/>
              <a:t>- Pie Plot: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'Web Development' and 'Business Finance' have the bigger number of courses and they are almost equal.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686" y="1076768"/>
            <a:ext cx="6290106" cy="48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70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0" y="2955132"/>
            <a:ext cx="8938902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Which subject has the max number of Subscribers</a:t>
            </a:r>
            <a:r>
              <a:rPr lang="en-US" sz="5400" b="1" dirty="0" smtClean="0"/>
              <a:t>?</a:t>
            </a:r>
            <a:r>
              <a:rPr lang="en-US" sz="5400" b="1" i="1" dirty="0" smtClean="0"/>
              <a:t>: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92308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748" y="286283"/>
            <a:ext cx="3102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8" y="692209"/>
            <a:ext cx="10494236" cy="584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2777" y="4989771"/>
            <a:ext cx="10742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web development and Free courses are the most popular to the subscribers.</a:t>
            </a: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6" y="411266"/>
            <a:ext cx="10622422" cy="49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03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0" y="3672979"/>
            <a:ext cx="8938902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Number of courses in each </a:t>
            </a:r>
            <a:r>
              <a:rPr lang="en-US" sz="5400" b="1" dirty="0" smtClean="0"/>
              <a:t>level</a:t>
            </a:r>
            <a:r>
              <a:rPr lang="en-US" sz="5400" b="1" i="1" dirty="0" smtClean="0"/>
              <a:t>: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56991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" y="2326482"/>
            <a:ext cx="7953375" cy="1655762"/>
          </a:xfrm>
        </p:spPr>
        <p:txBody>
          <a:bodyPr>
            <a:noAutofit/>
          </a:bodyPr>
          <a:lstStyle/>
          <a:p>
            <a:r>
              <a:rPr lang="en-US" sz="8000" b="1" i="1" dirty="0"/>
              <a:t>General Info on </a:t>
            </a:r>
            <a:r>
              <a:rPr lang="en-US" sz="8000" b="1" i="1" dirty="0" smtClean="0"/>
              <a:t>Udemy:</a:t>
            </a:r>
            <a:endParaRPr lang="en-US" sz="8000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8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748" y="286283"/>
            <a:ext cx="3102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1- Count Plot: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61" y="965675"/>
            <a:ext cx="10605330" cy="553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16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3664" y="243555"/>
            <a:ext cx="3392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/>
              <a:t>2- Pie Plot: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Most of </a:t>
            </a:r>
            <a:r>
              <a:rPr lang="en-US" sz="3200" dirty="0"/>
              <a:t>courses are in all levels and only few courses are in expert level.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950" y="660296"/>
            <a:ext cx="6106059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6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0" y="2955132"/>
            <a:ext cx="8938902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Relation between price and number of </a:t>
            </a:r>
            <a:r>
              <a:rPr lang="en-US" sz="5400" b="1" dirty="0" smtClean="0"/>
              <a:t>subscribers</a:t>
            </a:r>
            <a:r>
              <a:rPr lang="en-US" sz="5400" b="1" i="1" dirty="0" smtClean="0"/>
              <a:t>: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99771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1652" y="5499218"/>
            <a:ext cx="11186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most popular courses tend to be either free or very expensive.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78" y="247828"/>
            <a:ext cx="10793338" cy="509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0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256373" y="2127251"/>
            <a:ext cx="8092867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Which course duration and number of lectures does subscribers </a:t>
            </a:r>
            <a:r>
              <a:rPr lang="en-US" sz="5400" b="1" dirty="0" smtClean="0"/>
              <a:t>prefer?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4018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8846" y="166641"/>
            <a:ext cx="3102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21" y="615297"/>
            <a:ext cx="5206838" cy="4264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9"/>
          <a:stretch/>
        </p:blipFill>
        <p:spPr>
          <a:xfrm>
            <a:off x="6033330" y="615297"/>
            <a:ext cx="5846836" cy="4264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1891" y="5078147"/>
            <a:ext cx="11870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Plots with the number of lectures and content duration show that most popular courses are shorter, and have fewer number of content hours.</a:t>
            </a:r>
          </a:p>
        </p:txBody>
      </p:sp>
    </p:spTree>
    <p:extLst>
      <p:ext uri="{BB962C8B-B14F-4D97-AF65-F5344CB8AC3E}">
        <p14:creationId xmlns:p14="http://schemas.microsoft.com/office/powerpoint/2010/main" val="3705652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76200" y="2734003"/>
            <a:ext cx="8106042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Which level of subjects are among highly priced than others</a:t>
            </a:r>
            <a:r>
              <a:rPr lang="en-US" sz="5400" b="1" dirty="0" smtClean="0"/>
              <a:t>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30139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549" y="5283207"/>
            <a:ext cx="12169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</a:t>
            </a:r>
            <a:r>
              <a:rPr lang="en-US" sz="3200" dirty="0" smtClean="0"/>
              <a:t>n </a:t>
            </a:r>
            <a:r>
              <a:rPr lang="en-US" sz="3200" dirty="0"/>
              <a:t>most of the subjects Expert level of courses are seemed to be highly priced compared to other level (other than for Musical Instruments</a:t>
            </a:r>
            <a:r>
              <a:rPr lang="en-US" sz="3200" dirty="0" smtClean="0"/>
              <a:t>).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5" y="333285"/>
            <a:ext cx="11382999" cy="49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61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0" y="3588581"/>
            <a:ext cx="8092867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Total price of courses over the </a:t>
            </a:r>
            <a:r>
              <a:rPr lang="en-US" sz="5400" b="1" dirty="0" smtClean="0"/>
              <a:t>years: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5796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748" y="286283"/>
            <a:ext cx="31021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2" y="286283"/>
            <a:ext cx="11408635" cy="641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52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3AD45E12-8254-4FAB-AF03-3FA92E2DC3BF}"/>
              </a:ext>
            </a:extLst>
          </p:cNvPr>
          <p:cNvSpPr txBox="1">
            <a:spLocks/>
          </p:cNvSpPr>
          <p:nvPr/>
        </p:nvSpPr>
        <p:spPr>
          <a:xfrm>
            <a:off x="135040" y="102377"/>
            <a:ext cx="8282567" cy="624411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Udemy, Inc. is an American </a:t>
            </a:r>
            <a:r>
              <a:rPr lang="en-US" sz="2400" dirty="0" smtClean="0"/>
              <a:t>a massive </a:t>
            </a:r>
            <a:r>
              <a:rPr lang="en-US" sz="2400" dirty="0"/>
              <a:t>online open course (MOOC) platform that offers both free and paid </a:t>
            </a:r>
            <a:r>
              <a:rPr lang="en-US" sz="2400" dirty="0" smtClean="0"/>
              <a:t>courses aimed </a:t>
            </a:r>
            <a:r>
              <a:rPr lang="en-US" sz="2400" dirty="0"/>
              <a:t>at professional adults and </a:t>
            </a:r>
            <a:r>
              <a:rPr lang="en-US" sz="2400" dirty="0" smtClean="0"/>
              <a:t>students.</a:t>
            </a:r>
          </a:p>
          <a:p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was founded in May 2010 by </a:t>
            </a:r>
            <a:r>
              <a:rPr lang="en-US" sz="2400" dirty="0" err="1"/>
              <a:t>Eren</a:t>
            </a:r>
            <a:r>
              <a:rPr lang="en-US" sz="2400" dirty="0"/>
              <a:t> Bali, </a:t>
            </a:r>
            <a:r>
              <a:rPr lang="en-US" sz="2400" dirty="0" err="1"/>
              <a:t>Gagan</a:t>
            </a:r>
            <a:r>
              <a:rPr lang="en-US" sz="2400" dirty="0"/>
              <a:t> </a:t>
            </a:r>
            <a:r>
              <a:rPr lang="en-US" sz="2400" dirty="0" err="1"/>
              <a:t>Biyani</a:t>
            </a:r>
            <a:r>
              <a:rPr lang="en-US" sz="2400" dirty="0"/>
              <a:t>, and </a:t>
            </a:r>
            <a:r>
              <a:rPr lang="en-US" sz="2400" dirty="0" err="1"/>
              <a:t>Oktay</a:t>
            </a:r>
            <a:r>
              <a:rPr lang="en-US" sz="2400" dirty="0"/>
              <a:t> </a:t>
            </a:r>
            <a:r>
              <a:rPr lang="en-US" sz="2400" dirty="0" err="1"/>
              <a:t>Caglar</a:t>
            </a:r>
            <a:r>
              <a:rPr lang="en-US" sz="2400" dirty="0" smtClean="0"/>
              <a:t>.</a:t>
            </a:r>
          </a:p>
          <a:p>
            <a:endParaRPr lang="ar-EG" sz="2400" dirty="0" smtClean="0"/>
          </a:p>
          <a:p>
            <a:r>
              <a:rPr lang="en-US" sz="2400" dirty="0" smtClean="0"/>
              <a:t>Anybody </a:t>
            </a:r>
            <a:r>
              <a:rPr lang="en-US" sz="2400" dirty="0"/>
              <a:t>can create a course, a business model by which allowed Udemy to have hundreds of thousands of courses</a:t>
            </a:r>
            <a:r>
              <a:rPr lang="en-US" sz="2400" dirty="0" smtClean="0"/>
              <a:t>.</a:t>
            </a:r>
          </a:p>
          <a:p>
            <a:endParaRPr lang="ar-EG" sz="2400" dirty="0" smtClean="0"/>
          </a:p>
          <a:p>
            <a:r>
              <a:rPr lang="en-US" sz="2400" dirty="0"/>
              <a:t>As of Jan 2020, the platform has more than 35 million students and 57,000 instructors teaching courses in over 65 languages.</a:t>
            </a:r>
            <a:endParaRPr lang="en-US" sz="2400" dirty="0" smtClean="0"/>
          </a:p>
        </p:txBody>
      </p:sp>
      <p:pic>
        <p:nvPicPr>
          <p:cNvPr id="15" name="Picture 6" descr="Udemy Courses |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30" y="608176"/>
            <a:ext cx="2700471" cy="23977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23099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196552" y="2810915"/>
            <a:ext cx="8092867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What is the most 5 courses that have high subscribers?</a:t>
            </a:r>
          </a:p>
        </p:txBody>
      </p:sp>
    </p:spTree>
    <p:extLst>
      <p:ext uri="{BB962C8B-B14F-4D97-AF65-F5344CB8AC3E}">
        <p14:creationId xmlns:p14="http://schemas.microsoft.com/office/powerpoint/2010/main" val="9265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3" y="384561"/>
            <a:ext cx="11776106" cy="63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3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256373" y="2853643"/>
            <a:ext cx="6460621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Most 5 courses that have high </a:t>
            </a:r>
            <a:r>
              <a:rPr lang="en-US" sz="5400" b="1" dirty="0" smtClean="0"/>
              <a:t>reviews?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149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5" y="427291"/>
            <a:ext cx="11835926" cy="61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54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76200" y="3664433"/>
            <a:ext cx="6875448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Top 20 courses that have high price</a:t>
            </a:r>
          </a:p>
        </p:txBody>
      </p:sp>
    </p:spTree>
    <p:extLst>
      <p:ext uri="{BB962C8B-B14F-4D97-AF65-F5344CB8AC3E}">
        <p14:creationId xmlns:p14="http://schemas.microsoft.com/office/powerpoint/2010/main" val="138080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37" y="297609"/>
            <a:ext cx="27366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count of courses price: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9" y="649480"/>
            <a:ext cx="11401425" cy="51445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2019" y="6028497"/>
            <a:ext cx="11818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We can see that 300 courses have the max number of prices(200) so the top 20 courses will have the same </a:t>
            </a:r>
            <a:r>
              <a:rPr lang="en-US" b="1" i="1" dirty="0" smtClean="0"/>
              <a:t>price.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871732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4" y="461962"/>
            <a:ext cx="11750468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9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0" y="3554398"/>
            <a:ext cx="9216995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Top 10 courses that have high num_lectures</a:t>
            </a:r>
          </a:p>
        </p:txBody>
      </p:sp>
    </p:spTree>
    <p:extLst>
      <p:ext uri="{BB962C8B-B14F-4D97-AF65-F5344CB8AC3E}">
        <p14:creationId xmlns:p14="http://schemas.microsoft.com/office/powerpoint/2010/main" val="277614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0" y="299103"/>
            <a:ext cx="11972658" cy="62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69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256373" y="2819461"/>
            <a:ext cx="6981915" cy="165576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Top 10 courses that have longest duration</a:t>
            </a:r>
          </a:p>
        </p:txBody>
      </p:sp>
    </p:spTree>
    <p:extLst>
      <p:ext uri="{BB962C8B-B14F-4D97-AF65-F5344CB8AC3E}">
        <p14:creationId xmlns:p14="http://schemas.microsoft.com/office/powerpoint/2010/main" val="288995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" y="3087057"/>
            <a:ext cx="7953375" cy="1655762"/>
          </a:xfrm>
        </p:spPr>
        <p:txBody>
          <a:bodyPr>
            <a:noAutofit/>
          </a:bodyPr>
          <a:lstStyle/>
          <a:p>
            <a:r>
              <a:rPr lang="en-US" sz="8000" b="1" i="1" dirty="0" smtClean="0"/>
              <a:t>About Dataset:</a:t>
            </a:r>
            <a:endParaRPr lang="en-US" sz="8000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65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7" y="393107"/>
            <a:ext cx="11673556" cy="61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43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="" xmlns:a16="http://schemas.microsoft.com/office/drawing/2014/main" id="{E5A10C92-5805-4C39-9BF6-507F3B966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oup of coworkers collaborating around a table">
            <a:extLst>
              <a:ext uri="{FF2B5EF4-FFF2-40B4-BE49-F238E27FC236}">
                <a16:creationId xmlns=""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0C2CC41E-4EEC-4D67-B433-E1CDC58798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2">
            <a:extLst>
              <a:ext uri="{FF2B5EF4-FFF2-40B4-BE49-F238E27FC236}">
                <a16:creationId xmlns="" xmlns:a16="http://schemas.microsoft.com/office/drawing/2014/main" id="{B114AB90-13F9-48EF-BFF7-7634459AAF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902200"/>
            <a:ext cx="3950007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dirty="0"/>
              <a:t>Thank </a:t>
            </a:r>
            <a:r>
              <a:rPr lang="en-US" sz="4000" dirty="0" smtClean="0"/>
              <a:t>You      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9" t="17123" r="5036" b="18063"/>
          <a:stretch/>
        </p:blipFill>
        <p:spPr>
          <a:xfrm>
            <a:off x="4616152" y="773954"/>
            <a:ext cx="2515312" cy="30958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80" y="778228"/>
            <a:ext cx="2358638" cy="30915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8545794" y="4722051"/>
            <a:ext cx="3264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Made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Alaa</a:t>
            </a:r>
            <a:r>
              <a:rPr lang="en-US" sz="2400" dirty="0" smtClean="0"/>
              <a:t> </a:t>
            </a:r>
            <a:r>
              <a:rPr lang="en-US" sz="2400" dirty="0" err="1"/>
              <a:t>H</a:t>
            </a:r>
            <a:r>
              <a:rPr lang="en-US" sz="2400" dirty="0" err="1" smtClean="0"/>
              <a:t>ussien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Ahmed El </a:t>
            </a:r>
            <a:r>
              <a:rPr lang="en-US" sz="2400" dirty="0" err="1" smtClean="0"/>
              <a:t>Sadawy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Alaa</a:t>
            </a:r>
            <a:r>
              <a:rPr lang="en-US" sz="2400" dirty="0" smtClean="0"/>
              <a:t> </a:t>
            </a:r>
            <a:r>
              <a:rPr lang="en-US" sz="2400" dirty="0" err="1" smtClean="0"/>
              <a:t>Ayman</a:t>
            </a:r>
            <a:endParaRPr lang="ar-EG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/>
          <a:stretch/>
        </p:blipFill>
        <p:spPr>
          <a:xfrm>
            <a:off x="7950298" y="773954"/>
            <a:ext cx="2358639" cy="30958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2300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3AD45E12-8254-4FAB-AF03-3FA92E2DC3BF}"/>
              </a:ext>
            </a:extLst>
          </p:cNvPr>
          <p:cNvSpPr txBox="1">
            <a:spLocks/>
          </p:cNvSpPr>
          <p:nvPr/>
        </p:nvSpPr>
        <p:spPr>
          <a:xfrm>
            <a:off x="502510" y="247656"/>
            <a:ext cx="10039467" cy="624411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project contains dataset with </a:t>
            </a:r>
            <a:r>
              <a:rPr lang="en-US" sz="2800" dirty="0" smtClean="0"/>
              <a:t>entire </a:t>
            </a:r>
            <a:r>
              <a:rPr lang="en-US" sz="2800" dirty="0"/>
              <a:t>details of various courses from sizeable subjects from the year 2011 to 2017 </a:t>
            </a:r>
            <a:r>
              <a:rPr lang="en-US" sz="2800" dirty="0" smtClean="0"/>
              <a:t>available </a:t>
            </a:r>
            <a:r>
              <a:rPr lang="en-US" sz="2800" dirty="0"/>
              <a:t>on Udemy platform. 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>this dataset </a:t>
            </a:r>
            <a:r>
              <a:rPr lang="en-US" sz="2800" dirty="0" smtClean="0"/>
              <a:t>contains 12 columns and </a:t>
            </a:r>
            <a:r>
              <a:rPr lang="en-US" sz="2800" dirty="0"/>
              <a:t>3.682 records of courses from 4 subjects (Business Finance, Graphic Design, Musical Instruments and Web Design) taken from </a:t>
            </a:r>
            <a:r>
              <a:rPr lang="en-US" sz="2800" dirty="0" smtClean="0"/>
              <a:t>Udemy.</a:t>
            </a:r>
          </a:p>
          <a:p>
            <a:endParaRPr lang="en-US" sz="2800" dirty="0"/>
          </a:p>
          <a:p>
            <a:r>
              <a:rPr lang="en-US" sz="2800" dirty="0" smtClean="0"/>
              <a:t>For more information about dataset :</a:t>
            </a:r>
            <a:endParaRPr lang="ar-EG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50674" y="5289359"/>
            <a:ext cx="306824" cy="2980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57498" y="5253722"/>
            <a:ext cx="7177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https://www.kaggle.com/andrewmvd/udemy-courses</a:t>
            </a:r>
          </a:p>
        </p:txBody>
      </p:sp>
    </p:spTree>
    <p:extLst>
      <p:ext uri="{BB962C8B-B14F-4D97-AF65-F5344CB8AC3E}">
        <p14:creationId xmlns:p14="http://schemas.microsoft.com/office/powerpoint/2010/main" val="2248472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782" y="2436426"/>
            <a:ext cx="7701996" cy="1655762"/>
          </a:xfrm>
        </p:spPr>
        <p:txBody>
          <a:bodyPr>
            <a:noAutofit/>
          </a:bodyPr>
          <a:lstStyle/>
          <a:p>
            <a:r>
              <a:rPr lang="en-US" sz="8000" b="1" i="1" dirty="0" smtClean="0"/>
              <a:t>Analysis and Visualization:</a:t>
            </a:r>
            <a:endParaRPr lang="en-US" sz="8000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57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3AD45E12-8254-4FAB-AF03-3FA92E2DC3BF}"/>
              </a:ext>
            </a:extLst>
          </p:cNvPr>
          <p:cNvSpPr txBox="1">
            <a:spLocks/>
          </p:cNvSpPr>
          <p:nvPr/>
        </p:nvSpPr>
        <p:spPr>
          <a:xfrm>
            <a:off x="271774" y="247656"/>
            <a:ext cx="11461602" cy="624411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At the beginning there were 12 </a:t>
            </a:r>
            <a:r>
              <a:rPr lang="en-US" sz="2800" dirty="0" smtClean="0"/>
              <a:t>columns and 3678 rows </a:t>
            </a:r>
            <a:r>
              <a:rPr lang="en-US" sz="2800" dirty="0"/>
              <a:t>present on the </a:t>
            </a:r>
            <a:r>
              <a:rPr lang="en-US" sz="2800" dirty="0" smtClean="0"/>
              <a:t>dataset with no null values but there was 6 duplicated rows so we drop them</a:t>
            </a:r>
            <a:r>
              <a:rPr lang="ar-EG" sz="2800" dirty="0" smtClean="0"/>
              <a:t> </a:t>
            </a:r>
            <a:r>
              <a:rPr lang="en-US" sz="2800" dirty="0"/>
              <a:t>and also drop the courses that has not </a:t>
            </a:r>
            <a:r>
              <a:rPr lang="en-US" sz="2800" dirty="0" smtClean="0"/>
              <a:t>lectures.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There was 2 unneeded columns ( </a:t>
            </a:r>
            <a:r>
              <a:rPr lang="en-US" sz="2800" dirty="0"/>
              <a:t>'</a:t>
            </a:r>
            <a:r>
              <a:rPr lang="en-US" sz="2800" dirty="0" err="1"/>
              <a:t>course_id</a:t>
            </a:r>
            <a:r>
              <a:rPr lang="en-US" sz="2800" dirty="0"/>
              <a:t>' and '</a:t>
            </a:r>
            <a:r>
              <a:rPr lang="en-US" sz="2800" dirty="0" err="1"/>
              <a:t>url</a:t>
            </a:r>
            <a:r>
              <a:rPr lang="en-US" sz="2800" dirty="0" smtClean="0"/>
              <a:t>') so we drop them.</a:t>
            </a:r>
          </a:p>
          <a:p>
            <a:endParaRPr lang="en-US" sz="2800" dirty="0" smtClean="0"/>
          </a:p>
          <a:p>
            <a:r>
              <a:rPr lang="en-US" sz="2800" dirty="0"/>
              <a:t>Then we </a:t>
            </a:r>
            <a:r>
              <a:rPr lang="en-US" sz="2800" dirty="0" smtClean="0"/>
              <a:t>chang</a:t>
            </a:r>
            <a:r>
              <a:rPr lang="en-US" sz="2800" dirty="0"/>
              <a:t>e</a:t>
            </a:r>
            <a:r>
              <a:rPr lang="en-US" sz="2800" dirty="0" smtClean="0"/>
              <a:t> </a:t>
            </a:r>
            <a:r>
              <a:rPr lang="en-US" sz="2800" dirty="0"/>
              <a:t>the '</a:t>
            </a:r>
            <a:r>
              <a:rPr lang="en-US" sz="2800" dirty="0" err="1"/>
              <a:t>published_timestamp</a:t>
            </a:r>
            <a:r>
              <a:rPr lang="en-US" sz="2800" dirty="0"/>
              <a:t>' </a:t>
            </a:r>
            <a:r>
              <a:rPr lang="en-US" sz="2800" dirty="0" smtClean="0"/>
              <a:t>column to </a:t>
            </a:r>
            <a:r>
              <a:rPr lang="en-US" sz="2800" dirty="0"/>
              <a:t>correct </a:t>
            </a:r>
            <a:r>
              <a:rPr lang="en-US" sz="2800" dirty="0" err="1" smtClean="0"/>
              <a:t>Datatype</a:t>
            </a:r>
            <a:r>
              <a:rPr lang="en-US" sz="2800" dirty="0" smtClean="0"/>
              <a:t> and add a year column.</a:t>
            </a:r>
          </a:p>
          <a:p>
            <a:endParaRPr lang="en-US" sz="2800" dirty="0"/>
          </a:p>
          <a:p>
            <a:r>
              <a:rPr lang="en-US" sz="2800" dirty="0" smtClean="0"/>
              <a:t>Then we start the EDA processes with </a:t>
            </a:r>
            <a:r>
              <a:rPr lang="en-US" sz="2800" dirty="0"/>
              <a:t>3672 rows </a:t>
            </a:r>
            <a:r>
              <a:rPr lang="en-US" sz="2800" dirty="0" smtClean="0"/>
              <a:t>and </a:t>
            </a:r>
            <a:r>
              <a:rPr lang="en-US" sz="2800" dirty="0"/>
              <a:t>11 </a:t>
            </a:r>
            <a:r>
              <a:rPr lang="en-US" sz="2800" dirty="0" smtClean="0"/>
              <a:t>columns.</a:t>
            </a:r>
            <a:endParaRPr lang="ar-EG" sz="2800" dirty="0" smtClean="0"/>
          </a:p>
        </p:txBody>
      </p:sp>
    </p:spTree>
    <p:extLst>
      <p:ext uri="{BB962C8B-B14F-4D97-AF65-F5344CB8AC3E}">
        <p14:creationId xmlns:p14="http://schemas.microsoft.com/office/powerpoint/2010/main" val="25135319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6200" y="5591174"/>
            <a:ext cx="4076700" cy="0"/>
          </a:xfrm>
          <a:prstGeom prst="line">
            <a:avLst/>
          </a:prstGeom>
          <a:ln w="41275">
            <a:solidFill>
              <a:schemeClr val="accent1"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 txBox="1">
            <a:spLocks/>
          </p:cNvSpPr>
          <p:nvPr/>
        </p:nvSpPr>
        <p:spPr>
          <a:xfrm>
            <a:off x="0" y="1854437"/>
            <a:ext cx="8409062" cy="352086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b="1" dirty="0"/>
              <a:t>Number of Paid and Free </a:t>
            </a:r>
            <a:r>
              <a:rPr lang="en-US" sz="8000" b="1" dirty="0" smtClean="0"/>
              <a:t>courses</a:t>
            </a:r>
            <a:r>
              <a:rPr lang="en-US" sz="8000" b="1" i="1" dirty="0" smtClean="0"/>
              <a:t>: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5983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622" y="1102407"/>
            <a:ext cx="7537391" cy="4076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748" y="286283"/>
            <a:ext cx="31021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/>
              <a:t>1- Count Plot: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Paid VS Free courses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9009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A7694F-727A-4E93-AD9E-902B06C163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507FE6-F3A1-4DF8-A915-6F00F21B0B27}">
  <ds:schemaRefs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38F9A98-A741-4930-A3C3-25DABF74C1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Agency design</Template>
  <TotalTime>0</TotalTime>
  <Words>535</Words>
  <Application>Microsoft Office PowerPoint</Application>
  <PresentationFormat>Widescreen</PresentationFormat>
  <Paragraphs>79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Century Gothic</vt:lpstr>
      <vt:lpstr>Tahoma</vt:lpstr>
      <vt:lpstr>Wingdings 2</vt:lpstr>
      <vt:lpstr>Quotable</vt:lpstr>
      <vt:lpstr>Udemy Courses  Presentation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2022-03-04T22:42:38Z</dcterms:created>
  <dcterms:modified xsi:type="dcterms:W3CDTF">2022-03-07T20:24:58Z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